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1pPr>
    <a:lvl2pPr marL="2194105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2pPr>
    <a:lvl3pPr marL="4388211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3pPr>
    <a:lvl4pPr marL="6582316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4pPr>
    <a:lvl5pPr marL="8776423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5pPr>
    <a:lvl6pPr marL="10970528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6pPr>
    <a:lvl7pPr marL="13164633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7pPr>
    <a:lvl8pPr marL="15358739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8pPr>
    <a:lvl9pPr marL="17552844" algn="l" defTabSz="4388211" rtl="0" eaLnBrk="1" latinLnBrk="0" hangingPunct="1">
      <a:defRPr sz="8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59A"/>
    <a:srgbClr val="6A7F10"/>
    <a:srgbClr val="A1D8E0"/>
    <a:srgbClr val="B0C7E2"/>
    <a:srgbClr val="FAFFBD"/>
    <a:srgbClr val="A8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>
      <p:cViewPr>
        <p:scale>
          <a:sx n="20" d="100"/>
          <a:sy n="20" d="100"/>
        </p:scale>
        <p:origin x="-1902" y="75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1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82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23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64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05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46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587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2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25"/>
            <a:ext cx="37307520" cy="7200899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105" indent="0">
              <a:buNone/>
              <a:defRPr sz="8700">
                <a:solidFill>
                  <a:schemeClr val="tx1">
                    <a:tint val="75000"/>
                  </a:schemeClr>
                </a:solidFill>
              </a:defRPr>
            </a:lvl2pPr>
            <a:lvl3pPr marL="4388211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2316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4pPr>
            <a:lvl5pPr marL="8776423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5pPr>
            <a:lvl6pPr marL="10970528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6pPr>
            <a:lvl7pPr marL="13164633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7pPr>
            <a:lvl8pPr marL="15358739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8pPr>
            <a:lvl9pPr marL="17552844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2"/>
            <a:ext cx="19385280" cy="2172462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2"/>
            <a:ext cx="19385280" cy="21724623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700"/>
            </a:lvl4pPr>
            <a:lvl5pPr>
              <a:defRPr sz="8700"/>
            </a:lvl5pPr>
            <a:lvl6pPr>
              <a:defRPr sz="8700"/>
            </a:lvl6pPr>
            <a:lvl7pPr>
              <a:defRPr sz="8700"/>
            </a:lvl7pPr>
            <a:lvl8pPr>
              <a:defRPr sz="8700"/>
            </a:lvl8pPr>
            <a:lvl9pPr>
              <a:defRPr sz="8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1" y="7368544"/>
            <a:ext cx="19392903" cy="3070859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105" indent="0">
              <a:buNone/>
              <a:defRPr sz="9600" b="1"/>
            </a:lvl2pPr>
            <a:lvl3pPr marL="4388211" indent="0">
              <a:buNone/>
              <a:defRPr sz="8700" b="1"/>
            </a:lvl3pPr>
            <a:lvl4pPr marL="6582316" indent="0">
              <a:buNone/>
              <a:defRPr sz="7700" b="1"/>
            </a:lvl4pPr>
            <a:lvl5pPr marL="8776423" indent="0">
              <a:buNone/>
              <a:defRPr sz="7700" b="1"/>
            </a:lvl5pPr>
            <a:lvl6pPr marL="10970528" indent="0">
              <a:buNone/>
              <a:defRPr sz="7700" b="1"/>
            </a:lvl6pPr>
            <a:lvl7pPr marL="13164633" indent="0">
              <a:buNone/>
              <a:defRPr sz="7700" b="1"/>
            </a:lvl7pPr>
            <a:lvl8pPr marL="15358739" indent="0">
              <a:buNone/>
              <a:defRPr sz="7700" b="1"/>
            </a:lvl8pPr>
            <a:lvl9pPr marL="17552844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1" y="10439400"/>
            <a:ext cx="19392903" cy="1896618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4"/>
            <a:ext cx="19400521" cy="3070859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105" indent="0">
              <a:buNone/>
              <a:defRPr sz="9600" b="1"/>
            </a:lvl2pPr>
            <a:lvl3pPr marL="4388211" indent="0">
              <a:buNone/>
              <a:defRPr sz="8700" b="1"/>
            </a:lvl3pPr>
            <a:lvl4pPr marL="6582316" indent="0">
              <a:buNone/>
              <a:defRPr sz="7700" b="1"/>
            </a:lvl4pPr>
            <a:lvl5pPr marL="8776423" indent="0">
              <a:buNone/>
              <a:defRPr sz="7700" b="1"/>
            </a:lvl5pPr>
            <a:lvl6pPr marL="10970528" indent="0">
              <a:buNone/>
              <a:defRPr sz="7700" b="1"/>
            </a:lvl6pPr>
            <a:lvl7pPr marL="13164633" indent="0">
              <a:buNone/>
              <a:defRPr sz="7700" b="1"/>
            </a:lvl7pPr>
            <a:lvl8pPr marL="15358739" indent="0">
              <a:buNone/>
              <a:defRPr sz="7700" b="1"/>
            </a:lvl8pPr>
            <a:lvl9pPr marL="17552844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1" cy="18966183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7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1" y="1310643"/>
            <a:ext cx="24536400" cy="28094943"/>
          </a:xfr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3" cy="22517103"/>
          </a:xfrm>
        </p:spPr>
        <p:txBody>
          <a:bodyPr/>
          <a:lstStyle>
            <a:lvl1pPr marL="0" indent="0">
              <a:buNone/>
              <a:defRPr sz="6600"/>
            </a:lvl1pPr>
            <a:lvl2pPr marL="2194105" indent="0">
              <a:buNone/>
              <a:defRPr sz="5700"/>
            </a:lvl2pPr>
            <a:lvl3pPr marL="4388211" indent="0">
              <a:buNone/>
              <a:defRPr sz="4700"/>
            </a:lvl3pPr>
            <a:lvl4pPr marL="6582316" indent="0">
              <a:buNone/>
              <a:defRPr sz="4300"/>
            </a:lvl4pPr>
            <a:lvl5pPr marL="8776423" indent="0">
              <a:buNone/>
              <a:defRPr sz="4300"/>
            </a:lvl5pPr>
            <a:lvl6pPr marL="10970528" indent="0">
              <a:buNone/>
              <a:defRPr sz="4300"/>
            </a:lvl6pPr>
            <a:lvl7pPr marL="13164633" indent="0">
              <a:buNone/>
              <a:defRPr sz="4300"/>
            </a:lvl7pPr>
            <a:lvl8pPr marL="15358739" indent="0">
              <a:buNone/>
              <a:defRPr sz="4300"/>
            </a:lvl8pPr>
            <a:lvl9pPr marL="17552844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0"/>
            <a:ext cx="26334720" cy="2720343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300"/>
            </a:lvl1pPr>
            <a:lvl2pPr marL="2194105" indent="0">
              <a:buNone/>
              <a:defRPr sz="13400"/>
            </a:lvl2pPr>
            <a:lvl3pPr marL="4388211" indent="0">
              <a:buNone/>
              <a:defRPr sz="11500"/>
            </a:lvl3pPr>
            <a:lvl4pPr marL="6582316" indent="0">
              <a:buNone/>
              <a:defRPr sz="9600"/>
            </a:lvl4pPr>
            <a:lvl5pPr marL="8776423" indent="0">
              <a:buNone/>
              <a:defRPr sz="9600"/>
            </a:lvl5pPr>
            <a:lvl6pPr marL="10970528" indent="0">
              <a:buNone/>
              <a:defRPr sz="9600"/>
            </a:lvl6pPr>
            <a:lvl7pPr marL="13164633" indent="0">
              <a:buNone/>
              <a:defRPr sz="9600"/>
            </a:lvl7pPr>
            <a:lvl8pPr marL="15358739" indent="0">
              <a:buNone/>
              <a:defRPr sz="9600"/>
            </a:lvl8pPr>
            <a:lvl9pPr marL="17552844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4"/>
            <a:ext cx="26334720" cy="3863339"/>
          </a:xfrm>
        </p:spPr>
        <p:txBody>
          <a:bodyPr/>
          <a:lstStyle>
            <a:lvl1pPr marL="0" indent="0">
              <a:buNone/>
              <a:defRPr sz="6600"/>
            </a:lvl1pPr>
            <a:lvl2pPr marL="2194105" indent="0">
              <a:buNone/>
              <a:defRPr sz="5700"/>
            </a:lvl2pPr>
            <a:lvl3pPr marL="4388211" indent="0">
              <a:buNone/>
              <a:defRPr sz="4700"/>
            </a:lvl3pPr>
            <a:lvl4pPr marL="6582316" indent="0">
              <a:buNone/>
              <a:defRPr sz="4300"/>
            </a:lvl4pPr>
            <a:lvl5pPr marL="8776423" indent="0">
              <a:buNone/>
              <a:defRPr sz="4300"/>
            </a:lvl5pPr>
            <a:lvl6pPr marL="10970528" indent="0">
              <a:buNone/>
              <a:defRPr sz="4300"/>
            </a:lvl6pPr>
            <a:lvl7pPr marL="13164633" indent="0">
              <a:buNone/>
              <a:defRPr sz="4300"/>
            </a:lvl7pPr>
            <a:lvl8pPr marL="15358739" indent="0">
              <a:buNone/>
              <a:defRPr sz="4300"/>
            </a:lvl8pPr>
            <a:lvl9pPr marL="17552844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80" cy="5486400"/>
          </a:xfrm>
          <a:prstGeom prst="rect">
            <a:avLst/>
          </a:prstGeom>
        </p:spPr>
        <p:txBody>
          <a:bodyPr vert="horz" lIns="438822" tIns="219410" rIns="438822" bIns="21941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2"/>
            <a:ext cx="39502080" cy="21724623"/>
          </a:xfrm>
          <a:prstGeom prst="rect">
            <a:avLst/>
          </a:prstGeom>
        </p:spPr>
        <p:txBody>
          <a:bodyPr vert="horz" lIns="438822" tIns="219410" rIns="438822" bIns="21941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3"/>
            <a:ext cx="102412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26CB9-01E4-44B8-8084-BCC418CF4A2D}" type="datetimeFigureOut">
              <a:rPr lang="en-US" smtClean="0"/>
              <a:pPr/>
              <a:t>6/2/2013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3"/>
            <a:ext cx="138988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3"/>
            <a:ext cx="10241280" cy="1752600"/>
          </a:xfrm>
          <a:prstGeom prst="rect">
            <a:avLst/>
          </a:prstGeom>
        </p:spPr>
        <p:txBody>
          <a:bodyPr vert="horz" lIns="438822" tIns="219410" rIns="438822" bIns="219410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AD30C5-67B1-44D9-8976-9ADE0310717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388211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579" indent="-1645579" algn="l" defTabSz="4388211" rtl="0" eaLnBrk="1" latinLnBrk="0" hangingPunct="1">
        <a:spcBef>
          <a:spcPct val="20000"/>
        </a:spcBef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+mn-ea"/>
          <a:cs typeface="+mn-cs"/>
        </a:defRPr>
      </a:lvl1pPr>
      <a:lvl2pPr marL="3565421" indent="-1371316" algn="l" defTabSz="4388211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5264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79370" indent="-1097052" algn="l" defTabSz="4388211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3475" indent="-1097052" algn="l" defTabSz="4388211" rtl="0" eaLnBrk="1" latinLnBrk="0" hangingPunct="1">
        <a:spcBef>
          <a:spcPct val="20000"/>
        </a:spcBef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67580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1686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5791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9896" indent="-1097052" algn="l" defTabSz="4388211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105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2pPr>
      <a:lvl3pPr marL="4388211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3pPr>
      <a:lvl4pPr marL="6582316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4pPr>
      <a:lvl5pPr marL="8776423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0528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4633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8739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2844" algn="l" defTabSz="4388211" rtl="0" eaLnBrk="1" latinLnBrk="0" hangingPunct="1">
        <a:defRPr sz="8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Users\HP-Elitebook\Desktop\microcontroll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72355" y="-712725"/>
            <a:ext cx="53033435" cy="3435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3773" y="0"/>
            <a:ext cx="43107428" cy="28575000"/>
          </a:xfrm>
          <a:noFill/>
        </p:spPr>
        <p:txBody>
          <a:bodyPr>
            <a:normAutofit/>
          </a:bodyPr>
          <a:lstStyle/>
          <a:p>
            <a:endParaRPr lang="en-US" sz="19000" b="1" dirty="0">
              <a:solidFill>
                <a:srgbClr val="FAFFBD"/>
              </a:solidFill>
            </a:endParaRPr>
          </a:p>
        </p:txBody>
      </p:sp>
      <p:pic>
        <p:nvPicPr>
          <p:cNvPr id="4" name="Picture 3" descr="psu-mcecs_log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1" y="29596555"/>
            <a:ext cx="6008915" cy="24645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02228" y="29994690"/>
            <a:ext cx="25668515" cy="1437810"/>
          </a:xfrm>
          <a:prstGeom prst="rect">
            <a:avLst/>
          </a:prstGeom>
          <a:noFill/>
        </p:spPr>
        <p:txBody>
          <a:bodyPr wrap="square" lIns="73841" tIns="36921" rIns="73841" bIns="36921" rtlCol="0">
            <a:spAutoFit/>
          </a:bodyPr>
          <a:lstStyle/>
          <a:p>
            <a:r>
              <a:rPr lang="en-US" dirty="0" smtClean="0"/>
              <a:t>Department of Electrical and Computer Engineering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057400" y="5976550"/>
            <a:ext cx="17526000" cy="6291650"/>
          </a:xfrm>
          <a:prstGeom prst="rect">
            <a:avLst/>
          </a:prstGeom>
          <a:noFill/>
          <a:ln>
            <a:noFill/>
          </a:ln>
        </p:spPr>
        <p:txBody>
          <a:bodyPr wrap="square" lIns="73841" tIns="36921" rIns="73841" bIns="36921" rtlCol="0">
            <a:spAutoFit/>
          </a:bodyPr>
          <a:lstStyle/>
          <a:p>
            <a:r>
              <a:rPr lang="en-US" sz="8000" b="1" dirty="0" smtClean="0">
                <a:latin typeface="Verdana" pitchFamily="34" charset="0"/>
              </a:rPr>
              <a:t>Overview</a:t>
            </a:r>
          </a:p>
          <a:p>
            <a:r>
              <a:rPr lang="en-US" sz="3600" dirty="0" smtClean="0">
                <a:latin typeface="Verdana" pitchFamily="34" charset="0"/>
              </a:rPr>
              <a:t>Portland State Aerospace Society designs and builds rockets with the objective of someday putting a satellite in orbit. It is divided into many subgroups.  The avionics group is in charge of designing the brains of the rocket.</a:t>
            </a:r>
          </a:p>
          <a:p>
            <a:endParaRPr lang="en-US" sz="3600" dirty="0">
              <a:latin typeface="Verdana" pitchFamily="34" charset="0"/>
            </a:endParaRPr>
          </a:p>
          <a:p>
            <a:r>
              <a:rPr lang="en-US" sz="3600" dirty="0" smtClean="0">
                <a:latin typeface="Verdana" pitchFamily="34" charset="0"/>
              </a:rPr>
              <a:t>The project requested by PSAS was to design and layout an up-to-date power and data distribution board.  This task required </a:t>
            </a:r>
            <a:r>
              <a:rPr lang="en-US" sz="3600" dirty="0">
                <a:latin typeface="Verdana" pitchFamily="34" charset="0"/>
              </a:rPr>
              <a:t>selecting </a:t>
            </a:r>
            <a:r>
              <a:rPr lang="en-US" sz="3600" dirty="0" smtClean="0">
                <a:latin typeface="Verdana" pitchFamily="34" charset="0"/>
              </a:rPr>
              <a:t>effective, yet cost-efficient </a:t>
            </a:r>
            <a:r>
              <a:rPr lang="en-US" sz="3600" dirty="0">
                <a:latin typeface="Verdana" pitchFamily="34" charset="0"/>
              </a:rPr>
              <a:t>components </a:t>
            </a:r>
            <a:r>
              <a:rPr lang="en-US" sz="3600" dirty="0" smtClean="0">
                <a:latin typeface="Verdana" pitchFamily="34" charset="0"/>
              </a:rPr>
              <a:t>including a switching power supply, Ethernet switch, and microcontroller.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1673" y="571500"/>
            <a:ext cx="43891200" cy="305363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lIns="73841" tIns="36921" rIns="73841" bIns="36921" rtlCol="0">
            <a:spAutoFit/>
          </a:bodyPr>
          <a:lstStyle/>
          <a:p>
            <a:r>
              <a:rPr lang="en-US" sz="19000" dirty="0" smtClean="0">
                <a:solidFill>
                  <a:srgbClr val="6A7F10"/>
                </a:solidFill>
              </a:rPr>
              <a:t>	</a:t>
            </a:r>
            <a:endParaRPr lang="en-US" sz="19000" b="1" dirty="0">
              <a:solidFill>
                <a:srgbClr val="6A7F10"/>
              </a:solidFill>
              <a:latin typeface="Garamond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 flipH="1">
            <a:off x="1" y="0"/>
            <a:ext cx="391885" cy="32918400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841" tIns="36921" rIns="73841" bIns="36921"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flipH="1">
            <a:off x="391887" y="0"/>
            <a:ext cx="391885" cy="32918400"/>
          </a:xfrm>
          <a:prstGeom prst="rect">
            <a:avLst/>
          </a:pr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841" tIns="36921" rIns="73841" bIns="36921"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97527" y="832563"/>
            <a:ext cx="42893673" cy="25059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/>
            </a:solidFill>
          </a:ln>
        </p:spPr>
        <p:txBody>
          <a:bodyPr wrap="square" lIns="73841" tIns="36921" rIns="73841" bIns="36921" rtlCol="0">
            <a:spAutoFit/>
          </a:bodyPr>
          <a:lstStyle/>
          <a:p>
            <a:pPr algn="ctr"/>
            <a:r>
              <a:rPr lang="en-US" sz="15800" b="1" cap="small" dirty="0" smtClean="0">
                <a:solidFill>
                  <a:srgbClr val="6A7F10"/>
                </a:solidFill>
                <a:latin typeface="Garamond" pitchFamily="18" charset="0"/>
              </a:rPr>
              <a:t>PSAS </a:t>
            </a:r>
            <a:r>
              <a:rPr lang="en-US" sz="15800" b="1" cap="small" dirty="0" err="1" smtClean="0">
                <a:solidFill>
                  <a:srgbClr val="6A7F10"/>
                </a:solidFill>
                <a:latin typeface="Garamond" pitchFamily="18" charset="0"/>
              </a:rPr>
              <a:t>RocketNet</a:t>
            </a:r>
            <a:r>
              <a:rPr lang="en-US" sz="15800" b="1" cap="small" dirty="0" smtClean="0">
                <a:solidFill>
                  <a:srgbClr val="6A7F10"/>
                </a:solidFill>
                <a:latin typeface="Garamond" pitchFamily="18" charset="0"/>
              </a:rPr>
              <a:t> Hub || Capstone 2012-2013</a:t>
            </a:r>
            <a:endParaRPr lang="en-US" sz="15800" b="1" cap="small" dirty="0">
              <a:solidFill>
                <a:srgbClr val="6A7F10"/>
              </a:solidFill>
              <a:latin typeface="Garamond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57401" y="13107174"/>
            <a:ext cx="18059400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latin typeface="Verdana" pitchFamily="34" charset="0"/>
              </a:rPr>
              <a:t>Requirements</a:t>
            </a:r>
          </a:p>
          <a:p>
            <a:r>
              <a:rPr lang="en-US" sz="3600" dirty="0" smtClean="0">
                <a:latin typeface="Verdana" pitchFamily="34" charset="0"/>
              </a:rPr>
              <a:t>The board should contain the following:</a:t>
            </a: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Support at least seven independent nodes</a:t>
            </a:r>
            <a:endParaRPr lang="en-US" sz="3600" dirty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Supply power with current-limited switches to each node</a:t>
            </a: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Distribute data over 10/100 Ethernet</a:t>
            </a:r>
            <a:endParaRPr lang="en-US" sz="3600" dirty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Monitor and control sensors using a microcontroller</a:t>
            </a: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Low external component count for switching power supply</a:t>
            </a:r>
            <a:endParaRPr lang="en-US" sz="3600" dirty="0">
              <a:latin typeface="Verdana" pitchFamily="34" charset="0"/>
            </a:endParaRPr>
          </a:p>
          <a:p>
            <a:pPr marL="1143000" indent="-1143000">
              <a:buFont typeface="Arial" pitchFamily="34" charset="0"/>
              <a:buChar char="•"/>
            </a:pPr>
            <a:r>
              <a:rPr lang="en-US" sz="3600" dirty="0" smtClean="0">
                <a:latin typeface="Verdana" pitchFamily="34" charset="0"/>
              </a:rPr>
              <a:t>Low-power consumption when in standby mode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1886661" y="5627191"/>
            <a:ext cx="19108939" cy="90794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latin typeface="Verdana" pitchFamily="34" charset="0"/>
              </a:rPr>
              <a:t>Design</a:t>
            </a:r>
            <a:endParaRPr lang="en-US" sz="8000" b="1" dirty="0">
              <a:latin typeface="Verdana" pitchFamily="34" charset="0"/>
            </a:endParaRPr>
          </a:p>
          <a:p>
            <a:r>
              <a:rPr lang="en-US" sz="3600" dirty="0">
                <a:latin typeface="Verdana" pitchFamily="34" charset="0"/>
              </a:rPr>
              <a:t>Data/Ethernet:</a:t>
            </a:r>
          </a:p>
          <a:p>
            <a:r>
              <a:rPr lang="en-US" sz="3600" dirty="0">
                <a:latin typeface="Verdana" pitchFamily="34" charset="0"/>
              </a:rPr>
              <a:t>The </a:t>
            </a:r>
            <a:r>
              <a:rPr lang="en-US" sz="3600" dirty="0" err="1">
                <a:latin typeface="Verdana" pitchFamily="34" charset="0"/>
              </a:rPr>
              <a:t>Micrel</a:t>
            </a:r>
            <a:r>
              <a:rPr lang="en-US" sz="3600" dirty="0">
                <a:latin typeface="Verdana" pitchFamily="34" charset="0"/>
              </a:rPr>
              <a:t> KS8999, while the largest IC on the board, contains a 9-port Ethernet switch.  It was </a:t>
            </a:r>
            <a:r>
              <a:rPr lang="en-US" sz="3600" dirty="0" smtClean="0">
                <a:latin typeface="Verdana" pitchFamily="34" charset="0"/>
              </a:rPr>
              <a:t>picked to handle the main data communication because…</a:t>
            </a:r>
            <a:endParaRPr lang="en-US" sz="3600" dirty="0">
              <a:latin typeface="Verdana" pitchFamily="34" charset="0"/>
            </a:endParaRPr>
          </a:p>
          <a:p>
            <a:endParaRPr lang="en-US" sz="3600" dirty="0">
              <a:latin typeface="Verdana" pitchFamily="34" charset="0"/>
            </a:endParaRPr>
          </a:p>
          <a:p>
            <a:r>
              <a:rPr lang="en-US" sz="3600" dirty="0">
                <a:latin typeface="Verdana" pitchFamily="34" charset="0"/>
              </a:rPr>
              <a:t>Microcontroller:</a:t>
            </a:r>
          </a:p>
          <a:p>
            <a:r>
              <a:rPr lang="en-US" sz="3600" dirty="0">
                <a:latin typeface="Verdana" pitchFamily="34" charset="0"/>
              </a:rPr>
              <a:t>STMicroelectronics STM32F407 was selected </a:t>
            </a:r>
            <a:r>
              <a:rPr lang="en-US" sz="3600" dirty="0" smtClean="0">
                <a:latin typeface="Verdana" pitchFamily="34" charset="0"/>
              </a:rPr>
              <a:t>to bootstrap the on-board peripherals and monitor the status in-flight…</a:t>
            </a:r>
            <a:endParaRPr lang="en-US" sz="3600" dirty="0">
              <a:latin typeface="Verdana" pitchFamily="34" charset="0"/>
            </a:endParaRPr>
          </a:p>
          <a:p>
            <a:endParaRPr lang="en-US" sz="3600" dirty="0" smtClean="0">
              <a:latin typeface="Verdana" pitchFamily="34" charset="0"/>
            </a:endParaRPr>
          </a:p>
          <a:p>
            <a:r>
              <a:rPr lang="en-US" sz="3600" dirty="0" smtClean="0">
                <a:latin typeface="Verdana" pitchFamily="34" charset="0"/>
              </a:rPr>
              <a:t>Power Supply Regulation:</a:t>
            </a:r>
          </a:p>
          <a:p>
            <a:r>
              <a:rPr lang="en-US" sz="3600" dirty="0" smtClean="0">
                <a:latin typeface="Verdana" pitchFamily="34" charset="0"/>
              </a:rPr>
              <a:t>Linear Technology LTM8023 SPS was chosen…</a:t>
            </a:r>
          </a:p>
          <a:p>
            <a:r>
              <a:rPr lang="en-US" sz="3600" dirty="0" err="1" smtClean="0">
                <a:latin typeface="Verdana" pitchFamily="34" charset="0"/>
              </a:rPr>
              <a:t>Micrel</a:t>
            </a:r>
            <a:r>
              <a:rPr lang="en-US" sz="3600" dirty="0" smtClean="0">
                <a:latin typeface="Verdana" pitchFamily="34" charset="0"/>
              </a:rPr>
              <a:t> 2V1 LDO was chosen…</a:t>
            </a:r>
          </a:p>
          <a:p>
            <a:endParaRPr lang="en-US" sz="3600" dirty="0">
              <a:latin typeface="Verdana" pitchFamily="34" charset="0"/>
            </a:endParaRPr>
          </a:p>
          <a:p>
            <a:r>
              <a:rPr lang="en-US" sz="3600" dirty="0">
                <a:latin typeface="Verdana" pitchFamily="34" charset="0"/>
              </a:rPr>
              <a:t>Current Protection:</a:t>
            </a:r>
          </a:p>
          <a:p>
            <a:r>
              <a:rPr lang="en-US" sz="3600" dirty="0">
                <a:latin typeface="Verdana" pitchFamily="34" charset="0"/>
              </a:rPr>
              <a:t>Power protection is handled by TI TPS2420 current switches</a:t>
            </a:r>
            <a:r>
              <a:rPr lang="en-US" sz="3600" dirty="0" smtClean="0">
                <a:latin typeface="Verdana" pitchFamily="34" charset="0"/>
              </a:rPr>
              <a:t>.</a:t>
            </a:r>
            <a:endParaRPr lang="en-US" sz="3600" dirty="0">
              <a:latin typeface="Verdana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012662" y="19699069"/>
            <a:ext cx="10357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 smtClean="0"/>
              <a:t>RocketNet</a:t>
            </a:r>
            <a:r>
              <a:rPr lang="en-US" sz="3600" b="1" dirty="0" smtClean="0"/>
              <a:t> </a:t>
            </a:r>
            <a:r>
              <a:rPr lang="en-US" sz="3600" b="1" dirty="0"/>
              <a:t>P</a:t>
            </a:r>
            <a:r>
              <a:rPr lang="en-US" sz="3600" b="1" dirty="0" smtClean="0"/>
              <a:t>ower and Data Distribution Board Layout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7813000" y="32035053"/>
            <a:ext cx="14695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aseline="30000" dirty="0" smtClean="0"/>
              <a:t>†</a:t>
            </a:r>
            <a:r>
              <a:rPr lang="en-US" sz="3200" dirty="0" smtClean="0"/>
              <a:t>Background image is a screenshot of the STM32 microcontroller schematic in </a:t>
            </a:r>
            <a:r>
              <a:rPr lang="en-US" sz="3200" dirty="0" err="1" smtClean="0"/>
              <a:t>Eaglecad</a:t>
            </a:r>
            <a:endParaRPr lang="en-US" sz="3200" dirty="0"/>
          </a:p>
        </p:txBody>
      </p:sp>
      <p:pic>
        <p:nvPicPr>
          <p:cNvPr id="1028" name="Picture 4" descr="\\khensu\Home07\lunan\Desktop\blockdiagram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1336000"/>
            <a:ext cx="13281275" cy="845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6407678" y="20345400"/>
            <a:ext cx="50379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High-Level Block Diagram</a:t>
            </a:r>
            <a:endParaRPr lang="en-US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678230" y="3790544"/>
            <a:ext cx="396889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Sponsor---Andrew Greenberg | Members--Jackson Pugh---Michael Woodruff---JJ Hartley | </a:t>
            </a:r>
            <a:r>
              <a:rPr lang="en-US" sz="5400" smtClean="0"/>
              <a:t>Faculty Advisor---Dr</a:t>
            </a:r>
            <a:r>
              <a:rPr lang="en-US" sz="5400" dirty="0" smtClean="0"/>
              <a:t>. Richard Campbell</a:t>
            </a:r>
            <a:endParaRPr lang="en-US" sz="5400" dirty="0"/>
          </a:p>
        </p:txBody>
      </p:sp>
      <p:pic>
        <p:nvPicPr>
          <p:cNvPr id="1026" name="Picture 2" descr="C:\Users\HP-Elitebook\repos\avionics-cad\av3\rocketnet-hub\poster\layout-transparent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22400" y="20001809"/>
            <a:ext cx="14614804" cy="9639991"/>
          </a:xfrm>
          <a:prstGeom prst="rect">
            <a:avLst/>
          </a:prstGeom>
          <a:noFill/>
          <a:effectLst>
            <a:reflection blurRad="6350" stA="50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</TotalTime>
  <Words>265</Words>
  <Application>Microsoft Office PowerPoint</Application>
  <PresentationFormat>Custom</PresentationFormat>
  <Paragraphs>32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Portland State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amyj</dc:creator>
  <cp:lastModifiedBy>HP-Elitebook</cp:lastModifiedBy>
  <cp:revision>89</cp:revision>
  <dcterms:created xsi:type="dcterms:W3CDTF">2008-12-19T19:08:39Z</dcterms:created>
  <dcterms:modified xsi:type="dcterms:W3CDTF">2013-06-02T17:35:49Z</dcterms:modified>
</cp:coreProperties>
</file>

<file path=docProps/thumbnail.jpeg>
</file>